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4"/>
  </p:sldMasterIdLst>
  <p:notesMasterIdLst>
    <p:notesMasterId r:id="rId26"/>
  </p:notesMasterIdLst>
  <p:sldIdLst>
    <p:sldId id="256" r:id="rId5"/>
    <p:sldId id="290" r:id="rId6"/>
    <p:sldId id="279" r:id="rId7"/>
    <p:sldId id="280" r:id="rId8"/>
    <p:sldId id="292" r:id="rId9"/>
    <p:sldId id="291" r:id="rId10"/>
    <p:sldId id="283" r:id="rId11"/>
    <p:sldId id="281" r:id="rId12"/>
    <p:sldId id="286" r:id="rId13"/>
    <p:sldId id="295" r:id="rId14"/>
    <p:sldId id="294" r:id="rId15"/>
    <p:sldId id="285" r:id="rId16"/>
    <p:sldId id="296" r:id="rId17"/>
    <p:sldId id="293" r:id="rId18"/>
    <p:sldId id="287" r:id="rId19"/>
    <p:sldId id="299" r:id="rId20"/>
    <p:sldId id="300" r:id="rId21"/>
    <p:sldId id="297" r:id="rId22"/>
    <p:sldId id="298" r:id="rId23"/>
    <p:sldId id="301" r:id="rId24"/>
    <p:sldId id="30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82AC"/>
    <a:srgbClr val="1CADE4"/>
    <a:srgbClr val="3A3A3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73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394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66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45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988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36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7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963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6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958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265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Autofit/>
          </a:bodyPr>
          <a:lstStyle/>
          <a:p>
            <a:pPr algn="l"/>
            <a:r>
              <a:rPr lang="hr-HR" sz="4400" dirty="0">
                <a:solidFill>
                  <a:srgbClr val="FFFFFF"/>
                </a:solidFill>
              </a:rPr>
              <a:t>PRIMJENA I IMPLEMENTACIJA MIKROSERVISNE ARHITEKTURE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Autofit/>
          </a:bodyPr>
          <a:lstStyle/>
          <a:p>
            <a:r>
              <a:rPr lang="hr-HR" sz="3200" dirty="0">
                <a:solidFill>
                  <a:srgbClr val="FFFFFF"/>
                </a:solidFill>
              </a:rPr>
              <a:t>Dalijo Vorkapić</a:t>
            </a:r>
            <a:endParaRPr lang="en-US" sz="32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928" y="5337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/>
              <a:t>DISCOVERY SERVER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4CB35F-E992-4790-B996-1E43FA4AA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Omogućuje otkrivanje i pronalaženje </a:t>
            </a:r>
            <a:r>
              <a:rPr lang="hr-HR" sz="2400" dirty="0" err="1"/>
              <a:t>mikroservisa</a:t>
            </a:r>
            <a:r>
              <a:rPr lang="hr-HR" sz="2400" dirty="0"/>
              <a:t> unutar sustava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Centralni registar koji bilježi informacije o dostupnim </a:t>
            </a:r>
            <a:r>
              <a:rPr lang="hr-HR" sz="2400" dirty="0" err="1"/>
              <a:t>mikroservisima</a:t>
            </a:r>
            <a:r>
              <a:rPr lang="hr-HR" sz="2400" dirty="0"/>
              <a:t>, </a:t>
            </a:r>
            <a:r>
              <a:rPr lang="hr-HR" sz="2400" dirty="0" err="1"/>
              <a:t>njhovim</a:t>
            </a:r>
            <a:r>
              <a:rPr lang="hr-HR" sz="2400" dirty="0"/>
              <a:t> lokacijama, adresama i statusu rada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Također može pružiti informacije o dostupnosti više instanci istog </a:t>
            </a:r>
            <a:r>
              <a:rPr lang="hr-HR" sz="2400" dirty="0" err="1"/>
              <a:t>mikroservisa</a:t>
            </a:r>
            <a:r>
              <a:rPr lang="hr-HR" sz="2400" dirty="0"/>
              <a:t>, kako bi se postiglo ravnomjerno raspoređivanje opterećenja (</a:t>
            </a:r>
            <a:r>
              <a:rPr lang="hr-HR" sz="2400" dirty="0" err="1"/>
              <a:t>load</a:t>
            </a:r>
            <a:r>
              <a:rPr lang="hr-HR" sz="2400" dirty="0"/>
              <a:t> </a:t>
            </a:r>
            <a:r>
              <a:rPr lang="hr-HR" sz="2400" dirty="0" err="1"/>
              <a:t>balancing</a:t>
            </a:r>
            <a:r>
              <a:rPr lang="hr-HR" sz="2400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Korištena tehnologija: Netflix Eureka</a:t>
            </a:r>
          </a:p>
        </p:txBody>
      </p:sp>
    </p:spTree>
    <p:extLst>
      <p:ext uri="{BB962C8B-B14F-4D97-AF65-F5344CB8AC3E}">
        <p14:creationId xmlns:p14="http://schemas.microsoft.com/office/powerpoint/2010/main" val="51283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928" y="5337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/>
              <a:t>DISCOVERY SERVER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761FB06-ED17-8011-488E-6C6D7F814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178" y="1568763"/>
            <a:ext cx="10482072" cy="528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39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/>
              <a:t>KOMUNIKACIJA</a:t>
            </a:r>
            <a:endParaRPr lang="hr-HR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 fontScale="70000" lnSpcReduction="20000"/>
          </a:bodyPr>
          <a:lstStyle/>
          <a:p>
            <a:r>
              <a:rPr lang="hr-HR" sz="4300" dirty="0"/>
              <a:t>Sinkrona komunikacija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3100" dirty="0"/>
              <a:t> Kada </a:t>
            </a:r>
            <a:r>
              <a:rPr lang="hr-HR" sz="3100" dirty="0" err="1"/>
              <a:t>mikroservis</a:t>
            </a:r>
            <a:r>
              <a:rPr lang="hr-HR" sz="3100" dirty="0"/>
              <a:t> (klijent) pošalje zahtjev drugom </a:t>
            </a:r>
            <a:r>
              <a:rPr lang="hr-HR" sz="3100" dirty="0" err="1"/>
              <a:t>mikroservisu</a:t>
            </a:r>
            <a:r>
              <a:rPr lang="hr-HR" sz="3100" dirty="0"/>
              <a:t>, on čeka na odgovor prije nego što nastavi sa izvršavanjem daljnjih funkcija (blokira svoje izvršavanje)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3100" dirty="0"/>
              <a:t> Pogodno kada </a:t>
            </a:r>
            <a:r>
              <a:rPr lang="hr-HR" sz="3100" dirty="0" err="1"/>
              <a:t>mikroservis</a:t>
            </a:r>
            <a:r>
              <a:rPr lang="hr-HR" sz="3100" dirty="0"/>
              <a:t> ovisi o traženom odgovoru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3100" dirty="0"/>
              <a:t> Mogući dodatni parametri za komunikaciju, npr. maksimalno vrijeme za odgovor, broj ponovnih upita, …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sz="3100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sz="3100" dirty="0"/>
              <a:t> Implementacija: </a:t>
            </a:r>
            <a:r>
              <a:rPr lang="hr-HR" sz="3100" dirty="0" err="1"/>
              <a:t>Forecast</a:t>
            </a:r>
            <a:r>
              <a:rPr lang="hr-HR" sz="3100" dirty="0"/>
              <a:t> Service nakon zahtjeva za obrađenim i analiziranim podacima od Data Processing Service-a, sinkrono čeka na odgovor kako bi ga proslijedio korisniku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3100" dirty="0"/>
              <a:t> Korištena tehnologija: Resilience4J</a:t>
            </a:r>
          </a:p>
        </p:txBody>
      </p:sp>
    </p:spTree>
    <p:extLst>
      <p:ext uri="{BB962C8B-B14F-4D97-AF65-F5344CB8AC3E}">
        <p14:creationId xmlns:p14="http://schemas.microsoft.com/office/powerpoint/2010/main" val="2444361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/>
              <a:t>KOMUNIKACIJA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r>
              <a:rPr lang="hr-HR" sz="3000" dirty="0"/>
              <a:t>Asinkrona komunikacija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Kada </a:t>
            </a:r>
            <a:r>
              <a:rPr lang="hr-HR" dirty="0" err="1"/>
              <a:t>mikroservis</a:t>
            </a:r>
            <a:r>
              <a:rPr lang="hr-HR" dirty="0"/>
              <a:t> (klijent) pošalje zahtjev drugom </a:t>
            </a:r>
            <a:r>
              <a:rPr lang="hr-HR" dirty="0" err="1"/>
              <a:t>mikroservisu</a:t>
            </a:r>
            <a:r>
              <a:rPr lang="hr-HR" dirty="0"/>
              <a:t>, on NE čeka odgovor nego nastavi dalje sa izvršavanjem svojeg posla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Pogodno kada </a:t>
            </a:r>
            <a:r>
              <a:rPr lang="hr-HR" dirty="0" err="1"/>
              <a:t>mikroservis</a:t>
            </a:r>
            <a:r>
              <a:rPr lang="hr-HR" dirty="0"/>
              <a:t> ne ovisi o podatku i ne treba ga odmah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Izvršava se određena funkcionalnost pri svakom primitku poruke (</a:t>
            </a:r>
            <a:r>
              <a:rPr lang="hr-HR" dirty="0" err="1"/>
              <a:t>subscription</a:t>
            </a:r>
            <a:r>
              <a:rPr lang="hr-HR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Implementacija: Data Processing Service asinkrono prima mjerenja od </a:t>
            </a:r>
            <a:r>
              <a:rPr lang="hr-HR" dirty="0" err="1"/>
              <a:t>Weather</a:t>
            </a:r>
            <a:r>
              <a:rPr lang="hr-HR" dirty="0"/>
              <a:t> </a:t>
            </a:r>
            <a:r>
              <a:rPr lang="hr-HR" dirty="0" err="1"/>
              <a:t>Collection</a:t>
            </a:r>
            <a:r>
              <a:rPr lang="hr-HR" dirty="0"/>
              <a:t> Service-a svaki put kada </a:t>
            </a:r>
            <a:r>
              <a:rPr lang="hr-HR" dirty="0" err="1"/>
              <a:t>Weather</a:t>
            </a:r>
            <a:r>
              <a:rPr lang="hr-HR" dirty="0"/>
              <a:t> </a:t>
            </a:r>
            <a:r>
              <a:rPr lang="hr-HR" dirty="0" err="1"/>
              <a:t>Collection</a:t>
            </a:r>
            <a:r>
              <a:rPr lang="hr-HR" dirty="0"/>
              <a:t> Service primi novo očitanje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Korištena tehnologija: Apache Kafka</a:t>
            </a:r>
          </a:p>
        </p:txBody>
      </p:sp>
    </p:spTree>
    <p:extLst>
      <p:ext uri="{BB962C8B-B14F-4D97-AF65-F5344CB8AC3E}">
        <p14:creationId xmlns:p14="http://schemas.microsoft.com/office/powerpoint/2010/main" val="1819633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89343" y="-204471"/>
            <a:ext cx="9296397" cy="1235267"/>
          </a:xfrm>
        </p:spPr>
        <p:txBody>
          <a:bodyPr>
            <a:normAutofit/>
          </a:bodyPr>
          <a:lstStyle/>
          <a:p>
            <a:pPr algn="ctr"/>
            <a:r>
              <a:rPr lang="hr-HR" sz="3600" dirty="0"/>
              <a:t>komunikacija</a:t>
            </a:r>
            <a:endParaRPr lang="hr-HR" sz="3600" dirty="0">
              <a:solidFill>
                <a:schemeClr val="tx1">
                  <a:lumMod val="85000"/>
                </a:schemeClr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endParaRPr lang="hr-HR"/>
          </a:p>
        </p:txBody>
      </p:sp>
      <p:pic>
        <p:nvPicPr>
          <p:cNvPr id="4" name="Picture 3" descr="A diagram of a weather forecast application&#10;&#10;Description automatically generated">
            <a:extLst>
              <a:ext uri="{FF2B5EF4-FFF2-40B4-BE49-F238E27FC236}">
                <a16:creationId xmlns:a16="http://schemas.microsoft.com/office/drawing/2014/main" id="{48C2D974-2338-839E-CDA9-72FE10B4D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821" y="810964"/>
            <a:ext cx="9668684" cy="59245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5C7109-44A4-62F2-D2A5-3662322AD111}"/>
              </a:ext>
            </a:extLst>
          </p:cNvPr>
          <p:cNvSpPr/>
          <p:nvPr/>
        </p:nvSpPr>
        <p:spPr>
          <a:xfrm>
            <a:off x="569167" y="686735"/>
            <a:ext cx="294511" cy="1390261"/>
          </a:xfrm>
          <a:prstGeom prst="rect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ACD363-8BF0-65F7-B691-FE309729C32F}"/>
              </a:ext>
            </a:extLst>
          </p:cNvPr>
          <p:cNvCxnSpPr>
            <a:cxnSpLocks/>
          </p:cNvCxnSpPr>
          <p:nvPr/>
        </p:nvCxnSpPr>
        <p:spPr>
          <a:xfrm>
            <a:off x="1049821" y="606492"/>
            <a:ext cx="5806752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EA96F0-8715-80EA-E559-65EF48D44E7C}"/>
              </a:ext>
            </a:extLst>
          </p:cNvPr>
          <p:cNvSpPr txBox="1"/>
          <p:nvPr/>
        </p:nvSpPr>
        <p:spPr>
          <a:xfrm>
            <a:off x="7915469" y="2427506"/>
            <a:ext cx="79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chemeClr val="bg1"/>
                </a:solidFill>
              </a:rPr>
              <a:t>Async</a:t>
            </a:r>
            <a:endParaRPr lang="hr-HR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0D290D-B25D-3681-C442-7CF151D0C033}"/>
              </a:ext>
            </a:extLst>
          </p:cNvPr>
          <p:cNvSpPr txBox="1"/>
          <p:nvPr/>
        </p:nvSpPr>
        <p:spPr>
          <a:xfrm>
            <a:off x="7915469" y="4391973"/>
            <a:ext cx="79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chemeClr val="bg1"/>
                </a:solidFill>
              </a:rPr>
              <a:t>Async</a:t>
            </a:r>
            <a:endParaRPr lang="hr-H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FDD9A2-9387-AA3C-3BE7-B7D31A0F3D93}"/>
              </a:ext>
            </a:extLst>
          </p:cNvPr>
          <p:cNvSpPr txBox="1"/>
          <p:nvPr/>
        </p:nvSpPr>
        <p:spPr>
          <a:xfrm>
            <a:off x="7408506" y="3517641"/>
            <a:ext cx="79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chemeClr val="bg1"/>
                </a:solidFill>
              </a:rPr>
              <a:t>Sync</a:t>
            </a:r>
          </a:p>
        </p:txBody>
      </p:sp>
    </p:spTree>
    <p:extLst>
      <p:ext uri="{BB962C8B-B14F-4D97-AF65-F5344CB8AC3E}">
        <p14:creationId xmlns:p14="http://schemas.microsoft.com/office/powerpoint/2010/main" val="1805202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4" name="Rectangle 11270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66" name="Picture 2" descr="Data Wallpapers - Top Free Data Backgrounds - WallpaperAccess">
            <a:extLst>
              <a:ext uri="{FF2B5EF4-FFF2-40B4-BE49-F238E27FC236}">
                <a16:creationId xmlns:a16="http://schemas.microsoft.com/office/drawing/2014/main" id="{56965BF4-36AC-7189-F657-F1C03776DF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8751"/>
          <a:stretch/>
        </p:blipFill>
        <p:spPr bwMode="auto">
          <a:xfrm>
            <a:off x="20" y="-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hr-HR"/>
              <a:t>POHRANA PODATAKA</a:t>
            </a:r>
          </a:p>
        </p:txBody>
      </p:sp>
      <p:cxnSp>
        <p:nvCxnSpPr>
          <p:cNvPr id="11273" name="Straight Connector 11272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Svaki </a:t>
            </a:r>
            <a:r>
              <a:rPr lang="hr-HR" dirty="0" err="1"/>
              <a:t>mikroservis</a:t>
            </a:r>
            <a:r>
              <a:rPr lang="hr-HR" dirty="0"/>
              <a:t> može imati svoju odvojenu bazu podataka, ili mogu dijeliti jednake baze</a:t>
            </a:r>
          </a:p>
          <a:p>
            <a:pPr marL="0" indent="0">
              <a:buNone/>
            </a:pPr>
            <a:r>
              <a:rPr lang="hr-HR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Data Processing Service ima </a:t>
            </a:r>
            <a:r>
              <a:rPr lang="hr-HR" dirty="0" err="1"/>
              <a:t>MySQL</a:t>
            </a:r>
            <a:r>
              <a:rPr lang="hr-HR" dirty="0"/>
              <a:t> bazu podataka za pohranu analize i za pohranu očitanja od strane </a:t>
            </a:r>
            <a:r>
              <a:rPr lang="hr-HR" dirty="0" err="1"/>
              <a:t>Weather</a:t>
            </a:r>
            <a:r>
              <a:rPr lang="hr-HR" dirty="0"/>
              <a:t> </a:t>
            </a:r>
            <a:r>
              <a:rPr lang="hr-HR" dirty="0" err="1"/>
              <a:t>Collection</a:t>
            </a:r>
            <a:r>
              <a:rPr lang="hr-HR" dirty="0"/>
              <a:t> Service-a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</a:t>
            </a:r>
            <a:r>
              <a:rPr lang="hr-HR" dirty="0" err="1"/>
              <a:t>Location</a:t>
            </a:r>
            <a:r>
              <a:rPr lang="hr-HR" dirty="0"/>
              <a:t> Service ima svoju odvojenu Mongo </a:t>
            </a:r>
            <a:r>
              <a:rPr lang="hr-HR" dirty="0" err="1"/>
              <a:t>noSQL</a:t>
            </a:r>
            <a:r>
              <a:rPr lang="hr-HR" dirty="0"/>
              <a:t> bazu podataka za pohranu lokacija</a:t>
            </a:r>
          </a:p>
        </p:txBody>
      </p:sp>
    </p:spTree>
    <p:extLst>
      <p:ext uri="{BB962C8B-B14F-4D97-AF65-F5344CB8AC3E}">
        <p14:creationId xmlns:p14="http://schemas.microsoft.com/office/powerpoint/2010/main" val="1878695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racing 100k+ spans in a single request | Shivam Yuvraj | Razorpay  Engineering">
            <a:extLst>
              <a:ext uri="{FF2B5EF4-FFF2-40B4-BE49-F238E27FC236}">
                <a16:creationId xmlns:a16="http://schemas.microsoft.com/office/drawing/2014/main" id="{E3AFB8C8-BFF9-C354-0366-78D72D1E13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" r="4354" b="-1"/>
          <a:stretch/>
        </p:blipFill>
        <p:spPr bwMode="auto">
          <a:xfrm flipH="1">
            <a:off x="20" y="10"/>
            <a:ext cx="12191980" cy="6857990"/>
          </a:xfrm>
          <a:prstGeom prst="rect">
            <a:avLst/>
          </a:prstGeom>
          <a:solidFill>
            <a:schemeClr val="bg1">
              <a:tint val="95000"/>
              <a:shade val="85000"/>
              <a:satMod val="125000"/>
              <a:alpha val="64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solidFill>
            <a:schemeClr val="bg1">
              <a:alpha val="26000"/>
            </a:schemeClr>
          </a:solidFill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</a:rPr>
              <a:t>DISTRIBUIRANO PRAĆENJE ZAHTJEVA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  <a:solidFill>
            <a:schemeClr val="bg1">
              <a:alpha val="26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>
                <a:solidFill>
                  <a:srgbClr val="FFFFFF"/>
                </a:solidFill>
              </a:rPr>
              <a:t> Tehnika koja se koristi u </a:t>
            </a:r>
            <a:r>
              <a:rPr lang="hr-HR" dirty="0" err="1">
                <a:solidFill>
                  <a:srgbClr val="FFFFFF"/>
                </a:solidFill>
              </a:rPr>
              <a:t>mikroservisnim</a:t>
            </a:r>
            <a:r>
              <a:rPr lang="hr-HR" dirty="0">
                <a:solidFill>
                  <a:srgbClr val="FFFFFF"/>
                </a:solidFill>
              </a:rPr>
              <a:t> arhitekturama kako bi se pratila i analizirala putanja izvršavanja zahtjeva preko različitih </a:t>
            </a:r>
            <a:r>
              <a:rPr lang="hr-HR" dirty="0" err="1">
                <a:solidFill>
                  <a:srgbClr val="FFFFFF"/>
                </a:solidFill>
              </a:rPr>
              <a:t>mikroservisa</a:t>
            </a:r>
            <a:endParaRPr lang="hr-HR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hr-HR" dirty="0">
                <a:solidFill>
                  <a:srgbClr val="FFFFFF"/>
                </a:solidFill>
              </a:rPr>
              <a:t> Cilj je razumijevanje ponašanja i performansi sustava, kao i identifikacija problema koji mogu nastati prilikom interakcije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hr-HR" dirty="0">
                <a:solidFill>
                  <a:srgbClr val="FFFFFF"/>
                </a:solidFill>
              </a:rPr>
              <a:t> Korištena tehnologija: </a:t>
            </a:r>
            <a:r>
              <a:rPr lang="hr-HR" dirty="0" err="1">
                <a:solidFill>
                  <a:srgbClr val="FFFFFF"/>
                </a:solidFill>
              </a:rPr>
              <a:t>Zipkin</a:t>
            </a:r>
            <a:endParaRPr lang="hr-H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30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4" name="Picture 4" descr="Tracing 100k+ spans in a single request | Shivam Yuvraj | Razorpay  Engineering">
            <a:extLst>
              <a:ext uri="{FF2B5EF4-FFF2-40B4-BE49-F238E27FC236}">
                <a16:creationId xmlns:a16="http://schemas.microsoft.com/office/drawing/2014/main" id="{8B441F94-DA12-8CBB-C156-A1E0411BF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762000" y="-288663"/>
            <a:ext cx="12954000" cy="7286624"/>
          </a:xfrm>
          <a:prstGeom prst="rect">
            <a:avLst/>
          </a:prstGeom>
          <a:solidFill>
            <a:schemeClr val="bg1">
              <a:tint val="95000"/>
              <a:shade val="85000"/>
              <a:satMod val="125000"/>
            </a:schemeClr>
          </a:solidFill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6CB30E-2D24-569D-D7E2-5574B12D4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3504" y="973390"/>
            <a:ext cx="8362950" cy="58846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92" y="328072"/>
            <a:ext cx="3166867" cy="1910904"/>
          </a:xfrm>
          <a:solidFill>
            <a:schemeClr val="bg1">
              <a:alpha val="22000"/>
            </a:schemeClr>
          </a:solidFill>
        </p:spPr>
        <p:txBody>
          <a:bodyPr>
            <a:normAutofit fontScale="90000"/>
          </a:bodyPr>
          <a:lstStyle/>
          <a:p>
            <a:r>
              <a:rPr lang="hr-HR" dirty="0"/>
              <a:t>DISTRIBUIRANO PRAĆENJE ZAHTJEVA</a:t>
            </a:r>
          </a:p>
        </p:txBody>
      </p:sp>
    </p:spTree>
    <p:extLst>
      <p:ext uri="{BB962C8B-B14F-4D97-AF65-F5344CB8AC3E}">
        <p14:creationId xmlns:p14="http://schemas.microsoft.com/office/powerpoint/2010/main" val="2615601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1" name="Rectangle 8200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6" name="Picture 4" descr="Abstract texture and background stack of freight cargo shipping containers  at the docks, Stack of containers box in a container ship cargo boat. Stock  Photo | Adobe Stock">
            <a:extLst>
              <a:ext uri="{FF2B5EF4-FFF2-40B4-BE49-F238E27FC236}">
                <a16:creationId xmlns:a16="http://schemas.microsoft.com/office/drawing/2014/main" id="{E9F848A5-472A-D34E-DFFD-2176BDF69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-1"/>
            <a:ext cx="12188932" cy="6858000"/>
          </a:xfrm>
          <a:prstGeom prst="rect">
            <a:avLst/>
          </a:prstGeom>
          <a:solidFill>
            <a:schemeClr val="bg1">
              <a:alpha val="49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77" y="3004283"/>
            <a:ext cx="3684437" cy="849431"/>
          </a:xfrm>
          <a:solidFill>
            <a:schemeClr val="bg1">
              <a:alpha val="3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hr-HR" sz="4600" dirty="0"/>
              <a:t>KONTEJNERIZACIJA</a:t>
            </a:r>
          </a:p>
        </p:txBody>
      </p:sp>
      <p:cxnSp>
        <p:nvCxnSpPr>
          <p:cNvPr id="8203" name="Straight Connector 8202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  <a:solidFill>
            <a:schemeClr val="bg1">
              <a:alpha val="49000"/>
            </a:schemeClr>
          </a:solidFill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</a:t>
            </a:r>
            <a:r>
              <a:rPr lang="hr-HR" sz="2400" dirty="0" err="1"/>
              <a:t>Mikroservisi</a:t>
            </a:r>
            <a:r>
              <a:rPr lang="hr-HR" sz="2400" dirty="0"/>
              <a:t> se često </a:t>
            </a:r>
            <a:r>
              <a:rPr lang="hr-HR" sz="2400" dirty="0" err="1"/>
              <a:t>kontejneriziraju</a:t>
            </a:r>
            <a:r>
              <a:rPr lang="hr-HR" sz="2400" dirty="0"/>
              <a:t> kako bi se olakšalo skaliranje i njihova distribucija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Postiže se izolacija, gdje svaki </a:t>
            </a:r>
            <a:r>
              <a:rPr lang="hr-HR" sz="2400" dirty="0" err="1"/>
              <a:t>mikroservis</a:t>
            </a:r>
            <a:r>
              <a:rPr lang="hr-HR" sz="2400" dirty="0"/>
              <a:t> ima svoje okruženje i resurse o kojima ovisi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Implementacija: uz </a:t>
            </a:r>
            <a:r>
              <a:rPr lang="hr-HR" sz="2400" dirty="0" err="1"/>
              <a:t>kontejnerizaciju</a:t>
            </a:r>
            <a:r>
              <a:rPr lang="hr-HR" sz="2400" dirty="0"/>
              <a:t> </a:t>
            </a:r>
            <a:r>
              <a:rPr lang="hr-HR" sz="2400" dirty="0" err="1"/>
              <a:t>mikroservisa</a:t>
            </a:r>
            <a:r>
              <a:rPr lang="hr-HR" sz="2400" dirty="0"/>
              <a:t>, također se </a:t>
            </a:r>
            <a:r>
              <a:rPr lang="hr-HR" sz="2400" dirty="0" err="1"/>
              <a:t>kontejneriziraju</a:t>
            </a:r>
            <a:r>
              <a:rPr lang="hr-HR" sz="2400" dirty="0"/>
              <a:t> i API </a:t>
            </a:r>
            <a:r>
              <a:rPr lang="hr-HR" sz="2400" dirty="0" err="1"/>
              <a:t>Gateway</a:t>
            </a:r>
            <a:r>
              <a:rPr lang="hr-HR" sz="2400" dirty="0"/>
              <a:t>, Discovery Server, baze podataka i pripadajući serveri od korištenih tehnologija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Korištena tehnologija: </a:t>
            </a:r>
            <a:r>
              <a:rPr lang="hr-HR" sz="2400" dirty="0" err="1"/>
              <a:t>Docker</a:t>
            </a:r>
            <a:r>
              <a:rPr lang="hr-HR" sz="2400" dirty="0"/>
              <a:t> i </a:t>
            </a:r>
            <a:r>
              <a:rPr lang="hr-HR" sz="2400" dirty="0" err="1"/>
              <a:t>Docker</a:t>
            </a:r>
            <a:r>
              <a:rPr lang="hr-HR" sz="2400" dirty="0"/>
              <a:t> </a:t>
            </a:r>
            <a:r>
              <a:rPr lang="hr-HR" sz="2400" dirty="0" err="1"/>
              <a:t>Compose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655866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Abstract texture and background stack of freight cargo shipping containers  at the docks, Stack of containers box in a container ship cargo boat. Stock  Photo | Adobe Stock">
            <a:extLst>
              <a:ext uri="{FF2B5EF4-FFF2-40B4-BE49-F238E27FC236}">
                <a16:creationId xmlns:a16="http://schemas.microsoft.com/office/drawing/2014/main" id="{0A41EAD2-CC79-2302-CD1A-F2D645184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2444" y="6096"/>
            <a:ext cx="12593216" cy="6851904"/>
          </a:xfrm>
          <a:prstGeom prst="rect">
            <a:avLst/>
          </a:prstGeom>
          <a:solidFill>
            <a:schemeClr val="bg1"/>
          </a:solidFill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902AEB-095F-BF6F-3496-9A79A9619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13685" y="166687"/>
            <a:ext cx="9340958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6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38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F4388E-014A-514C-15CE-FE7ADD2EA6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 bwMode="auto">
          <a:xfrm>
            <a:off x="0" y="0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F84870-9B22-3F5A-4432-AC839016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hr-H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ŠTA JE SOFTVERSKA ARHITEKTURA ?</a:t>
            </a:r>
          </a:p>
        </p:txBody>
      </p: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89E11-668D-1270-28C6-D9F6600A9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Nacrt sustava (</a:t>
            </a:r>
            <a:r>
              <a:rPr lang="hr-H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blueprint</a:t>
            </a:r>
            <a:r>
              <a:rPr lang="hr-H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), strukturirano rješenje sustava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Opisuje komponente sustava, njihovu povezanost, interakciju i organizaciju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Cilj: postizanja željenih funkcionalnosti, performansi i kvalitete</a:t>
            </a:r>
          </a:p>
        </p:txBody>
      </p:sp>
    </p:spTree>
    <p:extLst>
      <p:ext uri="{BB962C8B-B14F-4D97-AF65-F5344CB8AC3E}">
        <p14:creationId xmlns:p14="http://schemas.microsoft.com/office/powerpoint/2010/main" val="1638412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Premium Photo | White question mark on a background of question marks. 3d  illustration">
            <a:extLst>
              <a:ext uri="{FF2B5EF4-FFF2-40B4-BE49-F238E27FC236}">
                <a16:creationId xmlns:a16="http://schemas.microsoft.com/office/drawing/2014/main" id="{8CBD73ED-DE57-219F-7BCA-C191D68455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 bwMode="auto">
          <a:xfrm>
            <a:off x="20" y="975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Rectangle 6152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E3930-5B64-1ED1-8DAD-B58602AF1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hr-HR" sz="6000" dirty="0">
                <a:solidFill>
                  <a:srgbClr val="FFFFFF"/>
                </a:solidFill>
              </a:rPr>
              <a:t>Pitanja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8266C-ABE0-C81E-C0FA-5A604DCDE2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endParaRPr lang="hr-HR" dirty="0">
              <a:solidFill>
                <a:srgbClr val="FFFFFF"/>
              </a:solidFill>
            </a:endParaRPr>
          </a:p>
        </p:txBody>
      </p:sp>
      <p:cxnSp>
        <p:nvCxnSpPr>
          <p:cNvPr id="6155" name="Straight Connector 6154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022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Microservices Consulting | GAP">
            <a:extLst>
              <a:ext uri="{FF2B5EF4-FFF2-40B4-BE49-F238E27FC236}">
                <a16:creationId xmlns:a16="http://schemas.microsoft.com/office/drawing/2014/main" id="{B2A2BB5C-E2EE-7E44-9E49-580F71336B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98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7177" name="Rectangle 7176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6E2A8-F53B-A241-E5C6-509EDF73B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hr-HR" sz="6000" dirty="0">
                <a:solidFill>
                  <a:srgbClr val="FFFFFF"/>
                </a:solidFill>
              </a:rPr>
              <a:t>HVALA NA PAŽNJI 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326AE-22F2-312B-42B5-ACBCB790B5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endParaRPr lang="hr-HR">
              <a:solidFill>
                <a:srgbClr val="FFFFFF"/>
              </a:solidFill>
            </a:endParaRPr>
          </a:p>
        </p:txBody>
      </p:sp>
      <p:cxnSp>
        <p:nvCxnSpPr>
          <p:cNvPr id="7179" name="Straight Connector 7178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36A7B6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144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Modular Monolith: Architecture Enforcement — Kamil Grzybek">
            <a:extLst>
              <a:ext uri="{FF2B5EF4-FFF2-40B4-BE49-F238E27FC236}">
                <a16:creationId xmlns:a16="http://schemas.microsoft.com/office/drawing/2014/main" id="{F70FEF53-DAE6-E7FB-B144-5A80117E03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38" b="2969"/>
          <a:stretch/>
        </p:blipFill>
        <p:spPr bwMode="auto">
          <a:xfrm flipH="1"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F84870-9B22-3F5A-4432-AC839016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MONOLITNA ARHITEKTURA</a:t>
            </a:r>
          </a:p>
        </p:txBody>
      </p:sp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89E11-668D-1270-28C6-D9F6600A9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Klasični pristup softverskom dizajnu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Cjelokupni sustav se sastoji od jednog bloka ili monolita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Sve komponente sustava su spojene i rade zajedno kao cjelina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Pogodna za male i jednostavne sustave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Prednosti: jednostavan razvoj, jednostavno upravljanje resursima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Nedostaci: Ograničena skalabilnost, poteškoće pri nadogradnji i uvođenju nove tehnologije</a:t>
            </a:r>
          </a:p>
        </p:txBody>
      </p:sp>
    </p:spTree>
    <p:extLst>
      <p:ext uri="{BB962C8B-B14F-4D97-AF65-F5344CB8AC3E}">
        <p14:creationId xmlns:p14="http://schemas.microsoft.com/office/powerpoint/2010/main" val="609963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caling Microservices on Kubernetes - The New Stack">
            <a:extLst>
              <a:ext uri="{FF2B5EF4-FFF2-40B4-BE49-F238E27FC236}">
                <a16:creationId xmlns:a16="http://schemas.microsoft.com/office/drawing/2014/main" id="{7D37436D-1E2A-A2C4-7EBE-5FB1C5A57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" r="1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MIKROSERVISNA ARHITEKTURA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</a:rPr>
              <a:t> </a:t>
            </a: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Pristup gdje se aplikacija sastoji od više malih, nezavisnih servisa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Razdvajanje monolitnog sustava: princip 1 servis 1 odgovornost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Svaki </a:t>
            </a:r>
            <a:r>
              <a:rPr lang="hr-HR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mikroservis</a:t>
            </a: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je samostalan, sa vlastitim izvornim kodom, bazom podataka, funkcionalnostima i tehnologijama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Mikroservisi</a:t>
            </a: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međusobnom komunikacijom pružaju kompletnu funkcionalnost sustava koja se vanjskom korisniku predočava kao jedna zaokružena cjelina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Pogodna za velike sustave</a:t>
            </a:r>
          </a:p>
          <a:p>
            <a:pPr marL="0" indent="0">
              <a:buNone/>
            </a:pPr>
            <a:endParaRPr lang="hr-HR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hr-H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427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caling Microservices on Kubernetes - The New Stack">
            <a:extLst>
              <a:ext uri="{FF2B5EF4-FFF2-40B4-BE49-F238E27FC236}">
                <a16:creationId xmlns:a16="http://schemas.microsoft.com/office/drawing/2014/main" id="{7D37436D-1E2A-A2C4-7EBE-5FB1C5A57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" r="1" b="1"/>
          <a:stretch/>
        </p:blipFill>
        <p:spPr bwMode="auto">
          <a:xfrm>
            <a:off x="-113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MIKROSERVISNA ARHITEKTURA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34868"/>
            <a:ext cx="3454566" cy="40233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r-HR" sz="2800" u="sng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Prednosti</a:t>
            </a:r>
          </a:p>
          <a:p>
            <a:pPr marL="0" indent="0" algn="ctr">
              <a:buNone/>
            </a:pPr>
            <a:endParaRPr lang="hr-HR" sz="2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Fleksibilnost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Skalabilnost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Otpornost na greške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Izolacija podataka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Distribuiranost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800" dirty="0">
                <a:solidFill>
                  <a:srgbClr val="FFFFFF"/>
                </a:solidFill>
              </a:rPr>
              <a:t> 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3CFC822-42DB-686F-8639-CC77FA41FE1F}"/>
              </a:ext>
            </a:extLst>
          </p:cNvPr>
          <p:cNvSpPr txBox="1">
            <a:spLocks/>
          </p:cNvSpPr>
          <p:nvPr/>
        </p:nvSpPr>
        <p:spPr>
          <a:xfrm>
            <a:off x="5252014" y="2234868"/>
            <a:ext cx="3454566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r-HR" sz="2400" u="sng" dirty="0">
                <a:solidFill>
                  <a:srgbClr val="FFFFFF"/>
                </a:solidFill>
              </a:rPr>
              <a:t>Nedostaci</a:t>
            </a:r>
          </a:p>
          <a:p>
            <a:pPr marL="0" indent="0" algn="ctr">
              <a:buNone/>
            </a:pPr>
            <a:endParaRPr lang="hr-HR" sz="2400" dirty="0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hr-HR" sz="2600" dirty="0">
                <a:solidFill>
                  <a:srgbClr val="FFFFFF"/>
                </a:solidFill>
              </a:rPr>
              <a:t> Kompleksnost sustav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600" dirty="0">
                <a:solidFill>
                  <a:srgbClr val="FFFFFF"/>
                </a:solidFill>
              </a:rPr>
              <a:t> Veći troškovi razvoja i održavanja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600" dirty="0">
                <a:solidFill>
                  <a:srgbClr val="FFFFFF"/>
                </a:solidFill>
              </a:rPr>
              <a:t> Konzistentnost podataka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600" dirty="0">
                <a:solidFill>
                  <a:srgbClr val="FFFFFF"/>
                </a:solidFill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1899778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676292" cy="1499616"/>
          </a:xfrm>
        </p:spPr>
        <p:txBody>
          <a:bodyPr>
            <a:normAutofit/>
          </a:bodyPr>
          <a:lstStyle/>
          <a:p>
            <a:r>
              <a:rPr lang="hr-HR" dirty="0"/>
              <a:t>IMPLEMENTACIJA</a:t>
            </a:r>
            <a:br>
              <a:rPr lang="hr-HR" dirty="0"/>
            </a:br>
            <a:r>
              <a:rPr lang="hr-HR" sz="3600" dirty="0">
                <a:solidFill>
                  <a:schemeClr val="tx1">
                    <a:lumMod val="95000"/>
                  </a:schemeClr>
                </a:solidFill>
              </a:rPr>
              <a:t>MIKROSERVISNE ARHITEKTURE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33697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</a:t>
            </a:r>
            <a:r>
              <a:rPr lang="hr-HR" sz="2400" dirty="0"/>
              <a:t>Aplikacija za vremensku prognozu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Monolitni (</a:t>
            </a:r>
            <a:r>
              <a:rPr lang="hr-HR" sz="2400" dirty="0" err="1"/>
              <a:t>black</a:t>
            </a:r>
            <a:r>
              <a:rPr lang="hr-HR" sz="2400" dirty="0"/>
              <a:t> </a:t>
            </a:r>
            <a:r>
              <a:rPr lang="hr-HR" sz="2400" dirty="0" err="1"/>
              <a:t>box</a:t>
            </a:r>
            <a:r>
              <a:rPr lang="hr-HR" sz="2400" dirty="0"/>
              <a:t>) prikaz granica sustava i vanjskih entiteta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Korisnik šalje zahtjev za pregled prognoze na temelju odabrane lokacije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Meteorološke stanice šalju mjerena vremenska očitanja sustavu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dirty="0"/>
          </a:p>
        </p:txBody>
      </p:sp>
      <p:pic>
        <p:nvPicPr>
          <p:cNvPr id="5" name="Picture 4" descr="A diagram of a weather forecast application&#10;&#10;Description automatically generated">
            <a:extLst>
              <a:ext uri="{FF2B5EF4-FFF2-40B4-BE49-F238E27FC236}">
                <a16:creationId xmlns:a16="http://schemas.microsoft.com/office/drawing/2014/main" id="{0A252BDB-4809-3437-F9CF-6657A824B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3120" y="699225"/>
            <a:ext cx="6266180" cy="5696906"/>
          </a:xfrm>
          <a:prstGeom prst="roundRect">
            <a:avLst>
              <a:gd name="adj" fmla="val 566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48429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0704" y="-134677"/>
            <a:ext cx="9296397" cy="1235267"/>
          </a:xfrm>
        </p:spPr>
        <p:txBody>
          <a:bodyPr>
            <a:normAutofit/>
          </a:bodyPr>
          <a:lstStyle/>
          <a:p>
            <a:pPr algn="ctr"/>
            <a:r>
              <a:rPr lang="hr-HR" sz="3600" dirty="0"/>
              <a:t>IMPLEMENTACIJA </a:t>
            </a:r>
            <a:r>
              <a:rPr lang="hr-HR" sz="3600" dirty="0">
                <a:solidFill>
                  <a:schemeClr val="tx1">
                    <a:lumMod val="85000"/>
                  </a:schemeClr>
                </a:solidFill>
              </a:rPr>
              <a:t>(„KORAK DUBLJE”)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endParaRPr lang="hr-HR"/>
          </a:p>
        </p:txBody>
      </p:sp>
      <p:pic>
        <p:nvPicPr>
          <p:cNvPr id="4" name="Picture 3" descr="A diagram of a weather forecast application&#10;&#10;Description automatically generated">
            <a:extLst>
              <a:ext uri="{FF2B5EF4-FFF2-40B4-BE49-F238E27FC236}">
                <a16:creationId xmlns:a16="http://schemas.microsoft.com/office/drawing/2014/main" id="{48C2D974-2338-839E-CDA9-72FE10B4D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821" y="826324"/>
            <a:ext cx="9668684" cy="59245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5C7109-44A4-62F2-D2A5-3662322AD111}"/>
              </a:ext>
            </a:extLst>
          </p:cNvPr>
          <p:cNvSpPr/>
          <p:nvPr/>
        </p:nvSpPr>
        <p:spPr>
          <a:xfrm>
            <a:off x="569167" y="686735"/>
            <a:ext cx="294511" cy="1390261"/>
          </a:xfrm>
          <a:prstGeom prst="rect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ACD363-8BF0-65F7-B691-FE309729C32F}"/>
              </a:ext>
            </a:extLst>
          </p:cNvPr>
          <p:cNvCxnSpPr>
            <a:cxnSpLocks/>
          </p:cNvCxnSpPr>
          <p:nvPr/>
        </p:nvCxnSpPr>
        <p:spPr>
          <a:xfrm>
            <a:off x="1049821" y="686735"/>
            <a:ext cx="5806752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440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89862"/>
            <a:ext cx="4367016" cy="3209925"/>
          </a:xfrm>
        </p:spPr>
        <p:txBody>
          <a:bodyPr>
            <a:normAutofit/>
          </a:bodyPr>
          <a:lstStyle/>
          <a:p>
            <a:pPr algn="r"/>
            <a:r>
              <a:rPr lang="hr-HR" dirty="0"/>
              <a:t>KORIŠTENE</a:t>
            </a:r>
            <a:br>
              <a:rPr lang="hr-HR" dirty="0"/>
            </a:br>
            <a:r>
              <a:rPr lang="hr-HR" dirty="0"/>
              <a:t>TEHNOLOGIJE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6D4E08E9-1EE4-2ADD-A032-A5804A24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783" y="0"/>
            <a:ext cx="6689217" cy="685003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52DE080-4A49-FB8A-4EB5-7889B7845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858" y="2076996"/>
            <a:ext cx="19050" cy="320992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0A05108-B24F-B8A8-8384-38953FFFAFD8}"/>
              </a:ext>
            </a:extLst>
          </p:cNvPr>
          <p:cNvSpPr/>
          <p:nvPr/>
        </p:nvSpPr>
        <p:spPr>
          <a:xfrm>
            <a:off x="569167" y="686735"/>
            <a:ext cx="294511" cy="1390261"/>
          </a:xfrm>
          <a:prstGeom prst="rect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58377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85000"/>
            <a:satMod val="1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9B8E572-2CE6-4185-BC38-989024B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B13E5-C6E9-659F-3C1C-F6907E72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hr-HR" dirty="0"/>
              <a:t>API GATEWAY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415567-45D9-4FB5-B020-6FAD7788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48EA-D55A-0C39-5A74-B3916685C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dirty="0"/>
              <a:t> </a:t>
            </a:r>
            <a:r>
              <a:rPr lang="hr-HR" sz="2400" dirty="0"/>
              <a:t>Komponenta </a:t>
            </a:r>
            <a:r>
              <a:rPr lang="hr-HR" sz="2400" dirty="0" err="1"/>
              <a:t>mikroservisne</a:t>
            </a:r>
            <a:r>
              <a:rPr lang="hr-HR" sz="2400" dirty="0"/>
              <a:t> arhitekture koja služi kao centralna točka za komunikaciju sa klijentima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Prihvaća sve zahtjeve od vanjskih entiteta i usmjerava ih prema odgovarajućim </a:t>
            </a:r>
            <a:r>
              <a:rPr lang="hr-HR" sz="2400" dirty="0" err="1"/>
              <a:t>mikroservisima</a:t>
            </a:r>
            <a:r>
              <a:rPr lang="hr-HR" sz="2400" dirty="0"/>
              <a:t> na osnovu definiranih pravila rute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Omogućava transparentnu komunikaciju sa </a:t>
            </a:r>
            <a:r>
              <a:rPr lang="hr-HR" sz="2400" dirty="0" err="1"/>
              <a:t>mikroservisima</a:t>
            </a:r>
            <a:r>
              <a:rPr lang="hr-HR" sz="2400" dirty="0"/>
              <a:t> bez potrebe da klijenti direktno znaju o njihovoj lokaciji ili rasporedu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Može se koristiti i za provođenje sigurnosnih mehanizama, poput autentifikacije i autorizacije</a:t>
            </a:r>
          </a:p>
          <a:p>
            <a:pPr>
              <a:buFont typeface="Wingdings" panose="05000000000000000000" pitchFamily="2" charset="2"/>
              <a:buChar char="§"/>
            </a:pPr>
            <a:endParaRPr lang="hr-H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hr-HR" sz="2400" dirty="0"/>
              <a:t> Korištena tehnologija: </a:t>
            </a:r>
            <a:r>
              <a:rPr lang="hr-HR" sz="2400" dirty="0" err="1"/>
              <a:t>Spring</a:t>
            </a:r>
            <a:r>
              <a:rPr lang="hr-HR" sz="2400" dirty="0"/>
              <a:t> Cloud </a:t>
            </a:r>
            <a:r>
              <a:rPr lang="hr-HR" sz="2400" dirty="0" err="1"/>
              <a:t>Gateway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3376569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557</TotalTime>
  <Words>712</Words>
  <Application>Microsoft Office PowerPoint</Application>
  <PresentationFormat>Widescreen</PresentationFormat>
  <Paragraphs>95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Tw Cen MT</vt:lpstr>
      <vt:lpstr>Tw Cen MT Condensed</vt:lpstr>
      <vt:lpstr>Wingdings</vt:lpstr>
      <vt:lpstr>Wingdings 3</vt:lpstr>
      <vt:lpstr>Integral</vt:lpstr>
      <vt:lpstr>PRIMJENA I IMPLEMENTACIJA MIKROSERVISNE ARHITEKTURE</vt:lpstr>
      <vt:lpstr>ŠTA JE SOFTVERSKA ARHITEKTURA ?</vt:lpstr>
      <vt:lpstr>MONOLITNA ARHITEKTURA</vt:lpstr>
      <vt:lpstr>MIKROSERVISNA ARHITEKTURA</vt:lpstr>
      <vt:lpstr>MIKROSERVISNA ARHITEKTURA</vt:lpstr>
      <vt:lpstr>IMPLEMENTACIJA MIKROSERVISNE ARHITEKTURE</vt:lpstr>
      <vt:lpstr>IMPLEMENTACIJA („KORAK DUBLJE”)</vt:lpstr>
      <vt:lpstr>KORIŠTENE TEHNOLOGIJE</vt:lpstr>
      <vt:lpstr>API GATEWAY</vt:lpstr>
      <vt:lpstr>DISCOVERY SERVER</vt:lpstr>
      <vt:lpstr>DISCOVERY SERVER</vt:lpstr>
      <vt:lpstr>KOMUNIKACIJA</vt:lpstr>
      <vt:lpstr>KOMUNIKACIJA</vt:lpstr>
      <vt:lpstr>komunikacija</vt:lpstr>
      <vt:lpstr>POHRANA PODATAKA</vt:lpstr>
      <vt:lpstr>DISTRIBUIRANO PRAĆENJE ZAHTJEVA</vt:lpstr>
      <vt:lpstr>DISTRIBUIRANO PRAĆENJE ZAHTJEVA</vt:lpstr>
      <vt:lpstr>KONTEJNERIZACIJA</vt:lpstr>
      <vt:lpstr>PowerPoint Presentation</vt:lpstr>
      <vt:lpstr>Pitanja ?</vt:lpstr>
      <vt:lpstr>HVALA NA PAŽNJI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PRIMJENA I IMPLEMENTACIJA MIKROSERVISNE ARHITEKTURE</dc:title>
  <dc:creator>Dalijo Vorkapić</dc:creator>
  <cp:lastModifiedBy>Dalijo Vorkapić</cp:lastModifiedBy>
  <cp:revision>81</cp:revision>
  <dcterms:created xsi:type="dcterms:W3CDTF">2023-05-11T13:22:18Z</dcterms:created>
  <dcterms:modified xsi:type="dcterms:W3CDTF">2023-06-06T16:12:36Z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